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8" r:id="rId2"/>
    <p:sldId id="257" r:id="rId3"/>
    <p:sldId id="261" r:id="rId4"/>
    <p:sldId id="262" r:id="rId5"/>
    <p:sldId id="2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varScale="1">
        <p:scale>
          <a:sx n="87" d="100"/>
          <a:sy n="87" d="100"/>
        </p:scale>
        <p:origin x="120" y="7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svg>
</file>

<file path=ppt/media/image3.png>
</file>

<file path=ppt/media/image4.png>
</file>

<file path=ppt/media/image5.svg>
</file>

<file path=ppt/media/image6.png>
</file>

<file path=ppt/media/image7.sv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1/29/2021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1/29/2021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1/29/2021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1/29/2021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1/29/2021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1/29/2021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1/29/2021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1/29/2021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1/29/2021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1/29/2021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1/29/2021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1/29/2021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4E5A5-A992-46AC-948D-654C8FF412AA}"/>
              </a:ext>
            </a:extLst>
          </p:cNvPr>
          <p:cNvSpPr>
            <a:spLocks noGrp="1"/>
          </p:cNvSpPr>
          <p:nvPr>
            <p:ph type="title"/>
          </p:nvPr>
        </p:nvSpPr>
        <p:spPr/>
        <p:style>
          <a:lnRef idx="2">
            <a:schemeClr val="accent1">
              <a:shade val="50000"/>
            </a:schemeClr>
          </a:lnRef>
          <a:fillRef idx="1">
            <a:schemeClr val="accent1"/>
          </a:fillRef>
          <a:effectRef idx="0">
            <a:schemeClr val="accent1"/>
          </a:effectRef>
          <a:fontRef idx="minor">
            <a:schemeClr val="lt1"/>
          </a:fontRef>
        </p:style>
        <p:txBody>
          <a:bodyPr>
            <a:normAutofit/>
          </a:bodyPr>
          <a:lstStyle/>
          <a:p>
            <a:r>
              <a:rPr lang="en-US" sz="7200" dirty="0"/>
              <a:t>SUMMARY </a:t>
            </a:r>
            <a:endParaRPr lang="en-ZA" sz="7200" dirty="0"/>
          </a:p>
        </p:txBody>
      </p:sp>
      <p:sp>
        <p:nvSpPr>
          <p:cNvPr id="5" name="Text Placeholder 4">
            <a:extLst>
              <a:ext uri="{FF2B5EF4-FFF2-40B4-BE49-F238E27FC236}">
                <a16:creationId xmlns:a16="http://schemas.microsoft.com/office/drawing/2014/main" id="{56BC9200-9405-4AB2-ABA2-2C14A69BB5B1}"/>
              </a:ext>
            </a:extLst>
          </p:cNvPr>
          <p:cNvSpPr>
            <a:spLocks noGrp="1"/>
          </p:cNvSpPr>
          <p:nvPr>
            <p:ph type="body" idx="1"/>
          </p:nvPr>
        </p:nvSpPr>
        <p:spPr/>
        <p:txBody>
          <a:bodyPr>
            <a:normAutofit lnSpcReduction="10000"/>
          </a:bodyPr>
          <a:lstStyle/>
          <a:p>
            <a:r>
              <a:rPr lang="en-US" dirty="0"/>
              <a:t>content</a:t>
            </a:r>
            <a:endParaRPr lang="en-ZA" dirty="0"/>
          </a:p>
        </p:txBody>
      </p:sp>
      <p:sp>
        <p:nvSpPr>
          <p:cNvPr id="3" name="Content Placeholder 2">
            <a:extLst>
              <a:ext uri="{FF2B5EF4-FFF2-40B4-BE49-F238E27FC236}">
                <a16:creationId xmlns:a16="http://schemas.microsoft.com/office/drawing/2014/main" id="{EF7F045B-BD11-4877-A0E5-46F9F1B06B5C}"/>
              </a:ext>
            </a:extLst>
          </p:cNvPr>
          <p:cNvSpPr>
            <a:spLocks noGrp="1"/>
          </p:cNvSpPr>
          <p:nvPr>
            <p:ph sz="half" idx="2"/>
          </p:nvPr>
        </p:nvSpPr>
        <p:spPr/>
        <p:txBody>
          <a:bodyPr>
            <a:normAutofit fontScale="92500" lnSpcReduction="20000"/>
          </a:bodyPr>
          <a:lstStyle/>
          <a:p>
            <a:r>
              <a:rPr lang="en-US" sz="2000" dirty="0">
                <a:effectLst/>
                <a:latin typeface="Calibri" panose="020F0502020204030204" pitchFamily="34" charset="0"/>
                <a:ea typeface="Calibri" panose="020F0502020204030204" pitchFamily="34" charset="0"/>
                <a:cs typeface="Times New Roman" panose="02020603050405020304" pitchFamily="18" charset="0"/>
              </a:rPr>
              <a:t>Beginning 2020 January, the WHO has reported a deadly pneumonia disease and rapidly spread across the word </a:t>
            </a:r>
            <a:r>
              <a:rPr lang="en-US" sz="20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(The Word Health Organization) </a:t>
            </a:r>
            <a:r>
              <a:rPr lang="en-US" sz="2000" dirty="0">
                <a:effectLst/>
                <a:latin typeface="Calibri" panose="020F0502020204030204" pitchFamily="34" charset="0"/>
                <a:ea typeface="Calibri" panose="020F0502020204030204" pitchFamily="34" charset="0"/>
                <a:cs typeface="Times New Roman" panose="02020603050405020304" pitchFamily="18" charset="0"/>
              </a:rPr>
              <a:t>as origin China including South Africa and causes lots of infection leading to dead. The Tshwane university of technology impacted by the pandemic as others institution has review and reschedule its academic plan so to save it and no students been left behind. </a:t>
            </a:r>
            <a:endParaRPr lang="en-ZA" dirty="0"/>
          </a:p>
        </p:txBody>
      </p:sp>
      <p:sp>
        <p:nvSpPr>
          <p:cNvPr id="6" name="Text Placeholder 5">
            <a:extLst>
              <a:ext uri="{FF2B5EF4-FFF2-40B4-BE49-F238E27FC236}">
                <a16:creationId xmlns:a16="http://schemas.microsoft.com/office/drawing/2014/main" id="{905D9DA3-E598-4DF7-9BF2-AA92C0082276}"/>
              </a:ext>
            </a:extLst>
          </p:cNvPr>
          <p:cNvSpPr>
            <a:spLocks noGrp="1"/>
          </p:cNvSpPr>
          <p:nvPr>
            <p:ph type="body" sz="quarter" idx="3"/>
          </p:nvPr>
        </p:nvSpPr>
        <p:spPr/>
        <p:txBody>
          <a:bodyPr>
            <a:normAutofit lnSpcReduction="10000"/>
          </a:bodyPr>
          <a:lstStyle/>
          <a:p>
            <a:r>
              <a:rPr lang="en-US" dirty="0"/>
              <a:t>compiled by: Roussel n </a:t>
            </a:r>
            <a:r>
              <a:rPr lang="en-US" dirty="0" err="1"/>
              <a:t>zemba</a:t>
            </a:r>
            <a:r>
              <a:rPr lang="en-US" dirty="0"/>
              <a:t> mpassi_216160916</a:t>
            </a:r>
            <a:endParaRPr lang="en-ZA" dirty="0"/>
          </a:p>
        </p:txBody>
      </p:sp>
      <p:pic>
        <p:nvPicPr>
          <p:cNvPr id="9" name="Content Placeholder 8" descr="Checklist RTL">
            <a:extLst>
              <a:ext uri="{FF2B5EF4-FFF2-40B4-BE49-F238E27FC236}">
                <a16:creationId xmlns:a16="http://schemas.microsoft.com/office/drawing/2014/main" id="{62DD8B6E-871B-4BAD-AD00-273CE01E316B}"/>
              </a:ext>
            </a:extLst>
          </p:cNvPr>
          <p:cNvPicPr>
            <a:picLocks noGrp="1" noChangeAspect="1"/>
          </p:cNvPicPr>
          <p:nvPr>
            <p:ph sz="quarter" idx="4"/>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477977" y="3072409"/>
            <a:ext cx="2869396" cy="2869396"/>
          </a:xfrm>
        </p:spPr>
      </p:pic>
      <p:pic>
        <p:nvPicPr>
          <p:cNvPr id="11" name="ASSIGNMENT_AUDIO">
            <a:hlinkClick r:id="" action="ppaction://media"/>
            <a:extLst>
              <a:ext uri="{FF2B5EF4-FFF2-40B4-BE49-F238E27FC236}">
                <a16:creationId xmlns:a16="http://schemas.microsoft.com/office/drawing/2014/main" id="{BD518E48-AC9F-4BCF-A6BD-C34D9D13F5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 y="612354"/>
            <a:ext cx="609600" cy="609600"/>
          </a:xfrm>
          <a:prstGeom prst="rect">
            <a:avLst/>
          </a:prstGeom>
        </p:spPr>
      </p:pic>
    </p:spTree>
    <p:extLst>
      <p:ext uri="{BB962C8B-B14F-4D97-AF65-F5344CB8AC3E}">
        <p14:creationId xmlns:p14="http://schemas.microsoft.com/office/powerpoint/2010/main" val="31255735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65360">
        <p15:prstTrans prst="fallOver"/>
      </p:transition>
    </mc:Choice>
    <mc:Fallback>
      <p:transition spd="slow" advTm="653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11"/>
                </p:tgtEl>
              </p:cMediaNode>
            </p:audio>
          </p:childTnLst>
        </p:cTn>
      </p:par>
    </p:tnLst>
  </p:timing>
  <p:extLst>
    <p:ext uri="{E180D4A7-C9FB-4DFB-919C-405C955672EB}">
      <p14:showEvtLst xmlns:p14="http://schemas.microsoft.com/office/powerpoint/2010/main">
        <p14:playEvt time="1" objId="11"/>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8D243-B86D-4476-99D3-CC75E4E5AA5E}"/>
              </a:ext>
            </a:extLst>
          </p:cNvPr>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normAutofit/>
          </a:bodyPr>
          <a:lstStyle/>
          <a:p>
            <a:r>
              <a:rPr lang="en-US" sz="7200"/>
              <a:t>BACKGROUND</a:t>
            </a:r>
            <a:endParaRPr lang="en-ZA" sz="7200" dirty="0"/>
          </a:p>
        </p:txBody>
      </p:sp>
      <p:sp>
        <p:nvSpPr>
          <p:cNvPr id="3" name="Content Placeholder 2">
            <a:extLst>
              <a:ext uri="{FF2B5EF4-FFF2-40B4-BE49-F238E27FC236}">
                <a16:creationId xmlns:a16="http://schemas.microsoft.com/office/drawing/2014/main" id="{173607AF-F651-42EF-931A-929FF19DCC52}"/>
              </a:ext>
            </a:extLst>
          </p:cNvPr>
          <p:cNvSpPr>
            <a:spLocks noGrp="1"/>
          </p:cNvSpPr>
          <p:nvPr>
            <p:ph idx="1"/>
          </p:nvPr>
        </p:nvSpPr>
        <p:spPr/>
        <p:txBody>
          <a:bodyPr>
            <a:normAutofit/>
          </a:bodyPr>
          <a:lstStyle/>
          <a:p>
            <a:r>
              <a:rPr lang="en-US" sz="1400" dirty="0">
                <a:effectLst/>
                <a:latin typeface="Calibri" panose="020F0502020204030204" pitchFamily="34" charset="0"/>
                <a:ea typeface="Calibri" panose="020F0502020204030204" pitchFamily="34" charset="0"/>
                <a:cs typeface="Times New Roman" panose="02020603050405020304" pitchFamily="18" charset="0"/>
              </a:rPr>
              <a:t>South Africa has reported its first coronavirus case on March 5</a:t>
            </a:r>
            <a:r>
              <a:rPr lang="en-US" sz="14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US" sz="1400" dirty="0">
                <a:effectLst/>
                <a:latin typeface="Calibri" panose="020F0502020204030204" pitchFamily="34" charset="0"/>
                <a:ea typeface="Calibri" panose="020F0502020204030204" pitchFamily="34" charset="0"/>
                <a:cs typeface="Times New Roman" panose="02020603050405020304" pitchFamily="18" charset="0"/>
              </a:rPr>
              <a:t> 2020 </a:t>
            </a:r>
            <a:r>
              <a:rPr lang="en-US" sz="1400" dirty="0">
                <a:solidFill>
                  <a:srgbClr val="44546A"/>
                </a:solidFill>
                <a:effectLst/>
                <a:latin typeface="Calibri" panose="020F0502020204030204" pitchFamily="34" charset="0"/>
                <a:ea typeface="Calibri" panose="020F0502020204030204" pitchFamily="34" charset="0"/>
                <a:cs typeface="Times New Roman" panose="02020603050405020304" pitchFamily="18" charset="0"/>
              </a:rPr>
              <a:t>(The Minister of Health) </a:t>
            </a:r>
            <a:r>
              <a:rPr lang="en-US" sz="1400" dirty="0">
                <a:effectLst/>
                <a:latin typeface="Calibri" panose="020F0502020204030204" pitchFamily="34" charset="0"/>
                <a:ea typeface="Calibri" panose="020F0502020204030204" pitchFamily="34" charset="0"/>
                <a:cs typeface="Times New Roman" panose="02020603050405020304" pitchFamily="18" charset="0"/>
              </a:rPr>
              <a:t>and forth the spread has gained across the whole country leading the country to surrender into a level 6 lockdown (South Africa Government) as a severe measure to slow down the spread of the deadly virus, affecting business regardless their range of operations/size and their contribution on the country economy, Universities were not excluded on the new lockdown regulation imposed by the government, including the Tshwane University of Technology </a:t>
            </a:r>
            <a:r>
              <a:rPr lang="en-US" sz="1400" dirty="0">
                <a:solidFill>
                  <a:srgbClr val="44546A"/>
                </a:solidFill>
                <a:effectLst/>
                <a:latin typeface="Calibri" panose="020F0502020204030204" pitchFamily="34" charset="0"/>
                <a:ea typeface="Calibri" panose="020F0502020204030204" pitchFamily="34" charset="0"/>
                <a:cs typeface="Times New Roman" panose="02020603050405020304" pitchFamily="18" charset="0"/>
              </a:rPr>
              <a:t>(The Minister of Education). </a:t>
            </a:r>
            <a:r>
              <a:rPr lang="en-US" sz="1400" dirty="0">
                <a:effectLst/>
                <a:latin typeface="Calibri" panose="020F0502020204030204" pitchFamily="34" charset="0"/>
                <a:ea typeface="Calibri" panose="020F0502020204030204" pitchFamily="34" charset="0"/>
                <a:cs typeface="Times New Roman" panose="02020603050405020304" pitchFamily="18" charset="0"/>
              </a:rPr>
              <a:t>Completing the 2020 academic year during the sanitary crisis </a:t>
            </a:r>
            <a:r>
              <a:rPr lang="en-US" sz="1400" dirty="0">
                <a:latin typeface="Calibri" panose="020F0502020204030204" pitchFamily="34" charset="0"/>
                <a:ea typeface="Calibri" panose="020F0502020204030204" pitchFamily="34" charset="0"/>
                <a:cs typeface="Times New Roman" panose="02020603050405020304" pitchFamily="18" charset="0"/>
              </a:rPr>
              <a:t>becomes</a:t>
            </a:r>
            <a:r>
              <a:rPr lang="en-US" sz="1400" dirty="0">
                <a:effectLst/>
                <a:latin typeface="Calibri" panose="020F0502020204030204" pitchFamily="34" charset="0"/>
                <a:ea typeface="Calibri" panose="020F0502020204030204" pitchFamily="34" charset="0"/>
                <a:cs typeface="Times New Roman" panose="02020603050405020304" pitchFamily="18" charset="0"/>
              </a:rPr>
              <a:t> a challenge faced by most Universities and private Institutions including the Tshwane University of Technology, in which our theme will </a:t>
            </a:r>
            <a:r>
              <a:rPr lang="en-US" sz="1400" dirty="0">
                <a:latin typeface="Calibri" panose="020F0502020204030204" pitchFamily="34" charset="0"/>
                <a:ea typeface="Calibri" panose="020F0502020204030204" pitchFamily="34" charset="0"/>
                <a:cs typeface="Times New Roman" panose="02020603050405020304" pitchFamily="18" charset="0"/>
              </a:rPr>
              <a:t>be as follows</a:t>
            </a: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i="1" dirty="0">
                <a:solidFill>
                  <a:srgbClr val="44546A"/>
                </a:solidFill>
                <a:effectLst/>
                <a:latin typeface="Calibri" panose="020F0502020204030204" pitchFamily="34" charset="0"/>
                <a:ea typeface="Calibri" panose="020F0502020204030204" pitchFamily="34" charset="0"/>
                <a:cs typeface="Times New Roman" panose="02020603050405020304" pitchFamily="18" charset="0"/>
              </a:rPr>
              <a:t>The Challenges faced by the Tshwane University of Technology to save the 2020 academic year due to the impact of covid-19. </a:t>
            </a:r>
            <a:r>
              <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To effectively comply with the covid-19 regulations, the Tshwane University of Technology has innovated an App in Covid-19 response </a:t>
            </a:r>
            <a:r>
              <a:rPr lang="en-US" sz="1400" dirty="0">
                <a:solidFill>
                  <a:srgbClr val="44546A"/>
                </a:solidFill>
                <a:effectLst/>
                <a:latin typeface="Calibri" panose="020F0502020204030204" pitchFamily="34" charset="0"/>
                <a:ea typeface="Calibri" panose="020F0502020204030204" pitchFamily="34" charset="0"/>
                <a:cs typeface="Times New Roman" panose="02020603050405020304" pitchFamily="18" charset="0"/>
              </a:rPr>
              <a:t>(Tshwane University of Technology).</a:t>
            </a:r>
            <a:endParaRPr lang="en-ZA"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spTree>
    <p:extLst>
      <p:ext uri="{BB962C8B-B14F-4D97-AF65-F5344CB8AC3E}">
        <p14:creationId xmlns:p14="http://schemas.microsoft.com/office/powerpoint/2010/main" val="2032799473"/>
      </p:ext>
    </p:extLst>
  </p:cSld>
  <p:clrMapOvr>
    <a:masterClrMapping/>
  </p:clrMapOvr>
  <mc:AlternateContent xmlns:mc="http://schemas.openxmlformats.org/markup-compatibility/2006">
    <mc:Choice xmlns:p14="http://schemas.microsoft.com/office/powerpoint/2010/main" Requires="p14">
      <p:transition spd="slow" p14:dur="800" advTm="73482">
        <p:circle/>
      </p:transition>
    </mc:Choice>
    <mc:Fallback>
      <p:transition spd="slow" advTm="73482">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73769-E9DD-4150-9BD7-9C221F785CCD}"/>
              </a:ext>
            </a:extLst>
          </p:cNvPr>
          <p:cNvSpPr>
            <a:spLocks noGrp="1"/>
          </p:cNvSpPr>
          <p:nvPr>
            <p:ph type="title"/>
          </p:nvPr>
        </p:nvSpPr>
        <p:spPr/>
        <p:style>
          <a:lnRef idx="2">
            <a:schemeClr val="accent1">
              <a:shade val="50000"/>
            </a:schemeClr>
          </a:lnRef>
          <a:fillRef idx="1">
            <a:schemeClr val="accent1"/>
          </a:fillRef>
          <a:effectRef idx="0">
            <a:schemeClr val="accent1"/>
          </a:effectRef>
          <a:fontRef idx="minor">
            <a:schemeClr val="lt1"/>
          </a:fontRef>
        </p:style>
        <p:txBody>
          <a:bodyPr>
            <a:normAutofit/>
          </a:bodyPr>
          <a:lstStyle/>
          <a:p>
            <a:r>
              <a:rPr lang="en-US" sz="7200" dirty="0"/>
              <a:t>Research Questions</a:t>
            </a:r>
            <a:endParaRPr lang="en-ZA" sz="7200" dirty="0"/>
          </a:p>
        </p:txBody>
      </p:sp>
      <p:sp>
        <p:nvSpPr>
          <p:cNvPr id="11" name="Content Placeholder 10">
            <a:extLst>
              <a:ext uri="{FF2B5EF4-FFF2-40B4-BE49-F238E27FC236}">
                <a16:creationId xmlns:a16="http://schemas.microsoft.com/office/drawing/2014/main" id="{B3917996-AEB1-4923-B7E9-47F371267AF5}"/>
              </a:ext>
            </a:extLst>
          </p:cNvPr>
          <p:cNvSpPr>
            <a:spLocks noGrp="1"/>
          </p:cNvSpPr>
          <p:nvPr>
            <p:ph idx="1"/>
          </p:nvPr>
        </p:nvSpPr>
        <p:spPr/>
        <p:txBody>
          <a:bodyPr>
            <a:normAutofit fontScale="70000" lnSpcReduction="20000"/>
          </a:bodyPr>
          <a:lstStyle/>
          <a:p>
            <a:pPr>
              <a:lnSpc>
                <a:spcPct val="107000"/>
              </a:lnSpc>
              <a:spcAft>
                <a:spcPts val="800"/>
              </a:spcAft>
            </a:pPr>
            <a:r>
              <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With regard to the above research problem identified, we may ask the </a:t>
            </a:r>
            <a:r>
              <a:rPr lang="en-US" sz="2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following questions:</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What are the challenges the Tshwane University of Technology has faced in order to save the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What are the strategies the Tshwane University of Technology has put in place to complete/save the current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How the TUT has responded to the impact of Covid-19 in order to save the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What measures the University has implemented across its campuses in order to mitigate the spread of the virus effectively?</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What number of resources the TUT has provided to assist its students to successfully complete the affected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Did Tshwane University of Technology receive any kind of support/external assistance to help and put in place plans and strategies to complete the academic year? </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Will the Tshwane University of Technology continue providing contact classes in future?</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spTree>
    <p:extLst>
      <p:ext uri="{BB962C8B-B14F-4D97-AF65-F5344CB8AC3E}">
        <p14:creationId xmlns:p14="http://schemas.microsoft.com/office/powerpoint/2010/main" val="970303914"/>
      </p:ext>
    </p:extLst>
  </p:cSld>
  <p:clrMapOvr>
    <a:masterClrMapping/>
  </p:clrMapOvr>
  <p:transition spd="slow" advTm="59193">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54BEE-FE1A-45F4-8ACC-D57CA66E2F38}"/>
              </a:ext>
            </a:extLst>
          </p:cNvPr>
          <p:cNvSpPr>
            <a:spLocks noGrp="1"/>
          </p:cNvSpPr>
          <p:nvPr>
            <p:ph type="title"/>
          </p:nvPr>
        </p:nvSpPr>
        <p:spPr>
          <a:xfrm>
            <a:off x="1097280" y="231649"/>
            <a:ext cx="10058400" cy="1505712"/>
          </a:xfrm>
        </p:spPr>
        <p:style>
          <a:lnRef idx="2">
            <a:schemeClr val="accent1">
              <a:shade val="50000"/>
            </a:schemeClr>
          </a:lnRef>
          <a:fillRef idx="1">
            <a:schemeClr val="accent1"/>
          </a:fillRef>
          <a:effectRef idx="0">
            <a:schemeClr val="accent1"/>
          </a:effectRef>
          <a:fontRef idx="minor">
            <a:schemeClr val="lt1"/>
          </a:fontRef>
        </p:style>
        <p:txBody>
          <a:bodyPr>
            <a:normAutofit/>
          </a:bodyPr>
          <a:lstStyle/>
          <a:p>
            <a:r>
              <a:rPr lang="en-US" sz="7200" dirty="0"/>
              <a:t>Research Objectives</a:t>
            </a:r>
            <a:endParaRPr lang="en-ZA" sz="7200" dirty="0"/>
          </a:p>
        </p:txBody>
      </p:sp>
      <p:sp>
        <p:nvSpPr>
          <p:cNvPr id="3" name="Text Placeholder 2">
            <a:extLst>
              <a:ext uri="{FF2B5EF4-FFF2-40B4-BE49-F238E27FC236}">
                <a16:creationId xmlns:a16="http://schemas.microsoft.com/office/drawing/2014/main" id="{5A753AA2-BB1D-4FC6-A449-9FE5ED3DBC44}"/>
              </a:ext>
            </a:extLst>
          </p:cNvPr>
          <p:cNvSpPr>
            <a:spLocks noGrp="1"/>
          </p:cNvSpPr>
          <p:nvPr>
            <p:ph type="body" idx="1"/>
          </p:nvPr>
        </p:nvSpPr>
        <p:spPr/>
        <p:txBody>
          <a:bodyPr>
            <a:noAutofit/>
          </a:bodyPr>
          <a:lstStyle/>
          <a:p>
            <a:r>
              <a:rPr lang="en-US" sz="1400" dirty="0">
                <a:effectLst/>
                <a:latin typeface="Calibri" panose="020F0502020204030204" pitchFamily="34" charset="0"/>
                <a:ea typeface="Calibri" panose="020F0502020204030204" pitchFamily="34" charset="0"/>
                <a:cs typeface="Times New Roman" panose="02020603050405020304" pitchFamily="18" charset="0"/>
              </a:rPr>
              <a:t>The aim of this study is to provide strong recommendations and backup plans for unexpected events that could potentially impact the Tshwane University of Technology academic year. </a:t>
            </a:r>
            <a:endParaRPr lang="en-ZA" sz="1400" dirty="0"/>
          </a:p>
        </p:txBody>
      </p:sp>
      <p:pic>
        <p:nvPicPr>
          <p:cNvPr id="8" name="Content Placeholder 7" descr="Bullseye">
            <a:extLst>
              <a:ext uri="{FF2B5EF4-FFF2-40B4-BE49-F238E27FC236}">
                <a16:creationId xmlns:a16="http://schemas.microsoft.com/office/drawing/2014/main" id="{48B83B15-CD79-4D87-BD61-32FF7801EF49}"/>
              </a:ext>
            </a:extLst>
          </p:cNvPr>
          <p:cNvPicPr>
            <a:picLocks noGrp="1" noChangeAspect="1"/>
          </p:cNvPicPr>
          <p:nvPr>
            <p:ph sz="half" idx="2"/>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4272" y="2958273"/>
            <a:ext cx="2170176" cy="2388505"/>
          </a:xfrm>
        </p:spPr>
      </p:pic>
      <p:sp>
        <p:nvSpPr>
          <p:cNvPr id="5" name="Text Placeholder 4">
            <a:extLst>
              <a:ext uri="{FF2B5EF4-FFF2-40B4-BE49-F238E27FC236}">
                <a16:creationId xmlns:a16="http://schemas.microsoft.com/office/drawing/2014/main" id="{C7526C41-B294-4B00-BE88-1069C56BDA9F}"/>
              </a:ext>
            </a:extLst>
          </p:cNvPr>
          <p:cNvSpPr>
            <a:spLocks noGrp="1"/>
          </p:cNvSpPr>
          <p:nvPr>
            <p:ph type="body" sz="quarter" idx="3"/>
          </p:nvPr>
        </p:nvSpPr>
        <p:spPr/>
        <p:txBody>
          <a:bodyPr>
            <a:noAutofi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Further objectives are listed as follows:</a:t>
            </a:r>
            <a:endParaRPr lang="en-ZA" dirty="0"/>
          </a:p>
        </p:txBody>
      </p:sp>
      <p:sp>
        <p:nvSpPr>
          <p:cNvPr id="6" name="Content Placeholder 5">
            <a:extLst>
              <a:ext uri="{FF2B5EF4-FFF2-40B4-BE49-F238E27FC236}">
                <a16:creationId xmlns:a16="http://schemas.microsoft.com/office/drawing/2014/main" id="{6F41C698-C605-4166-840A-73315633FBCA}"/>
              </a:ext>
            </a:extLst>
          </p:cNvPr>
          <p:cNvSpPr>
            <a:spLocks noGrp="1"/>
          </p:cNvSpPr>
          <p:nvPr>
            <p:ph sz="quarter" idx="4"/>
          </p:nvPr>
        </p:nvSpPr>
        <p:spPr/>
        <p:txBody>
          <a:bodyPr>
            <a:normAutofit fontScale="62500" lnSpcReduction="20000"/>
          </a:bodyPr>
          <a:lstStyle/>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Investigate the challenges encounter by the Tshwane University of Technology to complete and save the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Review the emergency plans/strategies set by the Tshwane University of Technology’s management.</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Review the effectiveness of sanitary measures put in place across the Tshwane University of Technology campuses.</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Investigate the costs of resources allocated to assist students for not being left behind as per the Tshwane University of Technology academic plan.</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Provide recommendations and backup plans to put in place in order to save the ongoing academic year.</a:t>
            </a:r>
            <a:endParaRPr lang="en-ZA"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spTree>
    <p:extLst>
      <p:ext uri="{BB962C8B-B14F-4D97-AF65-F5344CB8AC3E}">
        <p14:creationId xmlns:p14="http://schemas.microsoft.com/office/powerpoint/2010/main" val="3905387536"/>
      </p:ext>
    </p:extLst>
  </p:cSld>
  <p:clrMapOvr>
    <a:masterClrMapping/>
  </p:clrMapOvr>
  <mc:AlternateContent xmlns:mc="http://schemas.openxmlformats.org/markup-compatibility/2006">
    <mc:Choice xmlns:p14="http://schemas.microsoft.com/office/powerpoint/2010/main" Requires="p14">
      <p:transition spd="slow" p14:dur="1600" advTm="71459">
        <p14:gallery dir="l"/>
      </p:transition>
    </mc:Choice>
    <mc:Fallback>
      <p:transition spd="slow" advTm="71459">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A1AB4-4657-4F9B-BB5E-E5DCB48DF8ED}"/>
              </a:ext>
            </a:extLst>
          </p:cNvPr>
          <p:cNvSpPr>
            <a:spLocks noGrp="1"/>
          </p:cNvSpPr>
          <p:nvPr>
            <p:ph type="title"/>
          </p:nvPr>
        </p:nvSpPr>
        <p:spPr/>
        <p:style>
          <a:lnRef idx="2">
            <a:schemeClr val="accent1">
              <a:shade val="50000"/>
            </a:schemeClr>
          </a:lnRef>
          <a:fillRef idx="1">
            <a:schemeClr val="accent1"/>
          </a:fillRef>
          <a:effectRef idx="0">
            <a:schemeClr val="accent1"/>
          </a:effectRef>
          <a:fontRef idx="minor">
            <a:schemeClr val="lt1"/>
          </a:fontRef>
        </p:style>
        <p:txBody>
          <a:bodyPr>
            <a:normAutofit/>
          </a:bodyPr>
          <a:lstStyle/>
          <a:p>
            <a:r>
              <a:rPr lang="en-US" sz="7200" dirty="0"/>
              <a:t>References List</a:t>
            </a:r>
            <a:endParaRPr lang="en-ZA" sz="7200" dirty="0"/>
          </a:p>
        </p:txBody>
      </p:sp>
      <p:pic>
        <p:nvPicPr>
          <p:cNvPr id="5" name="Content Placeholder 4" descr="Research">
            <a:extLst>
              <a:ext uri="{FF2B5EF4-FFF2-40B4-BE49-F238E27FC236}">
                <a16:creationId xmlns:a16="http://schemas.microsoft.com/office/drawing/2014/main" id="{38232ADD-14DF-449C-AF82-2675E3B50A4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51648" y="1967973"/>
            <a:ext cx="2779775" cy="2691781"/>
          </a:xfrm>
        </p:spPr>
      </p:pic>
      <p:sp>
        <p:nvSpPr>
          <p:cNvPr id="7" name="TextBox 6">
            <a:extLst>
              <a:ext uri="{FF2B5EF4-FFF2-40B4-BE49-F238E27FC236}">
                <a16:creationId xmlns:a16="http://schemas.microsoft.com/office/drawing/2014/main" id="{47D57420-65C2-484D-898F-BEC36A8AC89E}"/>
              </a:ext>
            </a:extLst>
          </p:cNvPr>
          <p:cNvSpPr txBox="1"/>
          <p:nvPr/>
        </p:nvSpPr>
        <p:spPr>
          <a:xfrm>
            <a:off x="1097280" y="2198246"/>
            <a:ext cx="6096000" cy="2461508"/>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Covid-19, 2020.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Tshwane University of Technology. </a:t>
            </a:r>
            <a:r>
              <a:rPr lang="en-US" sz="1800" dirty="0">
                <a:effectLst/>
                <a:latin typeface="Calibri" panose="020F0502020204030204" pitchFamily="34" charset="0"/>
                <a:ea typeface="Calibri" panose="020F0502020204030204" pitchFamily="34" charset="0"/>
                <a:cs typeface="Times New Roman" panose="02020603050405020304" pitchFamily="18" charset="0"/>
              </a:rPr>
              <a:t>[Online]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Available at: </a:t>
            </a:r>
            <a:r>
              <a:rPr lang="en-US" sz="1800" u="sng" dirty="0">
                <a:effectLst/>
                <a:latin typeface="Calibri" panose="020F0502020204030204" pitchFamily="34" charset="0"/>
                <a:ea typeface="Calibri" panose="020F0502020204030204" pitchFamily="34" charset="0"/>
                <a:cs typeface="Times New Roman" panose="02020603050405020304" pitchFamily="18" charset="0"/>
              </a:rPr>
              <a:t>https://www.tut.ac.za</a:t>
            </a:r>
            <a:endParaRPr lang="en-ZA"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Government, S., 2020. Covid-19 epidemic lockdown.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Newroom</a:t>
            </a:r>
            <a:r>
              <a:rPr lang="en-US" sz="1800" i="1" dirty="0">
                <a:effectLst/>
                <a:latin typeface="Calibri" panose="020F0502020204030204" pitchFamily="34" charset="0"/>
                <a:ea typeface="Calibri" panose="020F0502020204030204" pitchFamily="34" charset="0"/>
                <a:cs typeface="Times New Roman" panose="02020603050405020304" pitchFamily="18" charset="0"/>
              </a:rPr>
              <a:t>.</a:t>
            </a:r>
            <a:endParaRPr lang="en-ZA"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Government, S., 2020.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South Africa Government. </a:t>
            </a:r>
            <a:r>
              <a:rPr lang="en-US" sz="1800" dirty="0">
                <a:effectLst/>
                <a:latin typeface="Calibri" panose="020F0502020204030204" pitchFamily="34" charset="0"/>
                <a:ea typeface="Calibri" panose="020F0502020204030204" pitchFamily="34" charset="0"/>
                <a:cs typeface="Times New Roman" panose="02020603050405020304" pitchFamily="18" charset="0"/>
              </a:rPr>
              <a:t>[Online]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Available at: </a:t>
            </a:r>
            <a:r>
              <a:rPr lang="en-US" sz="1800" u="sng" dirty="0">
                <a:effectLst/>
                <a:latin typeface="Calibri" panose="020F0502020204030204" pitchFamily="34" charset="0"/>
                <a:ea typeface="Calibri" panose="020F0502020204030204" pitchFamily="34" charset="0"/>
                <a:cs typeface="Times New Roman" panose="02020603050405020304" pitchFamily="18" charset="0"/>
              </a:rPr>
              <a:t>https//www.gov.za</a:t>
            </a:r>
            <a:endParaRPr lang="en-ZA"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nicd</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2020. First Case of Covid-19 Announced.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nicd</a:t>
            </a:r>
            <a:r>
              <a:rPr lang="en-US" sz="1800" i="1" dirty="0">
                <a:effectLst/>
                <a:latin typeface="Calibri" panose="020F0502020204030204" pitchFamily="34" charset="0"/>
                <a:ea typeface="Calibri" panose="020F0502020204030204" pitchFamily="34" charset="0"/>
                <a:cs typeface="Times New Roman" panose="02020603050405020304" pitchFamily="18" charset="0"/>
              </a:rPr>
              <a:t>.</a:t>
            </a:r>
            <a:endParaRPr lang="en-ZA"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35002670"/>
      </p:ext>
    </p:extLst>
  </p:cSld>
  <p:clrMapOvr>
    <a:masterClrMapping/>
  </p:clrMapOvr>
  <mc:AlternateContent xmlns:mc="http://schemas.openxmlformats.org/markup-compatibility/2006">
    <mc:Choice xmlns:p14="http://schemas.microsoft.com/office/powerpoint/2010/main" Requires="p14">
      <p:transition spd="slow" p14:dur="1600" advTm="25396">
        <p:blinds dir="vert"/>
      </p:transition>
    </mc:Choice>
    <mc:Fallback>
      <p:transition spd="slow" advTm="25396">
        <p:blinds dir="vert"/>
      </p:transition>
    </mc:Fallback>
  </mc:AlternateContent>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{F9B0C6B1-A23C-4F5F-B8C0-AF73AEE92E8C}tf56160789_win32</Template>
  <TotalTime>249</TotalTime>
  <Words>625</Words>
  <Application>Microsoft Office PowerPoint</Application>
  <PresentationFormat>Widescreen</PresentationFormat>
  <Paragraphs>28</Paragraphs>
  <Slides>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Bookman Old Style</vt:lpstr>
      <vt:lpstr>Calibri</vt:lpstr>
      <vt:lpstr>Franklin Gothic Book</vt:lpstr>
      <vt:lpstr>Symbol</vt:lpstr>
      <vt:lpstr>1_RetrospectVTI</vt:lpstr>
      <vt:lpstr>SUMMARY </vt:lpstr>
      <vt:lpstr>BACKGROUND</vt:lpstr>
      <vt:lpstr>Research Questions</vt:lpstr>
      <vt:lpstr>Research Objectives</vt:lpstr>
      <vt:lpstr>References List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Gedeon Christ</dc:creator>
  <cp:lastModifiedBy>Gedeon Christ</cp:lastModifiedBy>
  <cp:revision>20</cp:revision>
  <dcterms:created xsi:type="dcterms:W3CDTF">2021-01-28T21:29:44Z</dcterms:created>
  <dcterms:modified xsi:type="dcterms:W3CDTF">2021-01-29T14:42:52Z</dcterms:modified>
</cp:coreProperties>
</file>

<file path=docProps/thumbnail.jpeg>
</file>